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04" r:id="rId2"/>
    <p:sldId id="1105" r:id="rId3"/>
  </p:sldIdLst>
  <p:sldSz cx="12192000" cy="6858000"/>
  <p:notesSz cx="6792913" cy="99250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F85D9E-2351-CF8A-4A24-38B8F56DF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C9F468-9583-FD09-3CAB-40B5DDAD2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47AC4D-41F0-4C34-B394-8F9C374E1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FE0E9A-89DD-C5F9-F92D-C6F43CAA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121C7-B5B0-22FC-7303-C1D0ABB2E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52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24C3F2-12C1-0198-EB57-A0F212B9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1ADB0AC-91B3-040F-AC9D-2A923124B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4758CA-3BEC-2C53-145B-3BC2C622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213CC5-557C-FC14-2996-4F1F1335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1082D6-03F2-BBC5-BEB2-71866DFE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20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766DEAF-CF8F-9A36-0CE1-EB284D6F7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24200B-AB94-CD37-FF19-2B50A7D9A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8646CA-7C51-C972-AE44-F7DC2D89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7AD562-4F64-CF06-E30D-A312FB98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B9ED3F-B138-A858-8642-A5ABF2B2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3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0698BF-66FC-C9F5-C816-C7AE0BE8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DBA2CB-1733-E5B2-B71A-450C75C15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A81827-0DCE-5A37-A199-5244CE52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F3897F-FC38-0E72-F6AD-92C095FF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054A31-0780-88B8-2AA6-AE949770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50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F70414-FBB6-0740-C494-6E76CD0F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2A01CC-A38D-6385-E281-06D8B455A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C4D5B5-2FC9-B91D-D007-1CBC7CD3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F93527-AC4A-D9C8-9916-2651D5BE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7D8FCB-971F-A800-AB11-CD79A7AF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80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173807-D7A5-2572-E5E2-C1055FD9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B77ED8-1C96-3DCE-CCBB-7B9C10303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DA6CE7-9E67-63AF-3B3A-8540A7383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15B8BC-1DC8-4CFB-F676-78A07168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A36D51-2744-E731-1335-F993D78C0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DAF552-E641-7580-46E9-284366AD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66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255201-0BBA-D51C-3F6E-B6843F700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9008C5-A864-38D3-BC9A-4451E5EB8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809C97-BF83-D411-72EF-9C612A51F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695224-252D-682C-3725-18EDDFBF5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158F93-1F0D-9740-0FC3-527BB9871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BF5A211-FDAC-5CFB-4452-DEAF6230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DCFC12C-819B-251A-D74B-FDFBCD9D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69CCF2-9014-F1C6-BBB7-7BA7B808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95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6C7753-6379-9458-473F-F0A5A559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9C1A6A-8332-A723-BABE-B3DBB9A7A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253A86-7DCD-4304-7A68-42C41AFD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33FA4B9-18CB-FD03-A695-04CE0000C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99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F949DE8-7320-8F44-19CB-9089F8216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E08584D-A4E4-FEEE-A6B7-01465123D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62461B2-FD93-861C-299A-07C29F69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21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AF37D-A34A-8BA6-D35B-978E6E5D9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3C1E14-8A46-8A0E-320D-9B8DA77F9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E460E2-832F-44AB-A51F-F6F67DE32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DCAACF-5E8D-CB68-9694-167F74B2A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B62B74-9E05-78C3-07C7-D0B7D6EEA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1B5146-9539-4EF4-78A6-78B624013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02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9AC4F-3BB1-FA7B-1E52-198450935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4B17E5D-6F07-AF08-6500-3523614EC0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6F12EA-A3D0-AB75-DF32-E261C4FA0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6FBFB4-99B6-7BC7-9F59-7BEF8F60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810ECA-3235-3880-0D2A-2D98B17AE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21E641-63C8-E671-3159-8D443B71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80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F741952-AE60-4C9F-7C9C-CFC135C0C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DD340B-351C-EEF6-C92E-E34027FA4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22A727-407A-97BA-D0F9-5B0E74FA5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15CAC-0A8B-4978-9217-E2AEADABC36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E2AC46-00AA-18BE-EABF-3A0A9A25F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5955C5-6F1D-1639-8F70-B08A3C9AA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3CDE-9426-462F-9CDF-DF75D8AA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82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rding.torino.it/le-commission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RDINGTO-nuovo_logo">
            <a:extLst>
              <a:ext uri="{FF2B5EF4-FFF2-40B4-BE49-F238E27FC236}">
                <a16:creationId xmlns:a16="http://schemas.microsoft.com/office/drawing/2014/main" id="{44405008-ED7E-A496-D0B2-F2EE1166B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36" y="77173"/>
            <a:ext cx="2606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4200-8089-4B49-9978-8156C37D7A9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0E8F72B-6848-4599-9D97-B468A6F8FEAA}"/>
              </a:ext>
            </a:extLst>
          </p:cNvPr>
          <p:cNvSpPr/>
          <p:nvPr/>
        </p:nvSpPr>
        <p:spPr>
          <a:xfrm>
            <a:off x="7801300" y="118886"/>
            <a:ext cx="3968996" cy="364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GOVERNANCE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4E87379-1ABA-4581-8A72-0B45E36018B3}"/>
              </a:ext>
            </a:extLst>
          </p:cNvPr>
          <p:cNvSpPr/>
          <p:nvPr/>
        </p:nvSpPr>
        <p:spPr>
          <a:xfrm>
            <a:off x="4545454" y="1375895"/>
            <a:ext cx="3101085" cy="23029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CONSIGLIO ORDINE</a:t>
            </a:r>
          </a:p>
          <a:p>
            <a:pPr algn="ctr"/>
            <a:r>
              <a:rPr lang="it-IT" sz="1400" dirty="0"/>
              <a:t>Presidente: FERRO Giuseppe Andrea</a:t>
            </a:r>
          </a:p>
          <a:p>
            <a:pPr algn="ctr"/>
            <a:r>
              <a:rPr lang="it-IT" sz="1400" dirty="0"/>
              <a:t>Segretario:  FOGLIATO Vera</a:t>
            </a:r>
          </a:p>
          <a:p>
            <a:pPr algn="ctr"/>
            <a:r>
              <a:rPr lang="it-IT" sz="1400" dirty="0"/>
              <a:t>Tesoriere:  LONERO Giuseppe</a:t>
            </a:r>
          </a:p>
          <a:p>
            <a:pPr algn="ctr"/>
            <a:r>
              <a:rPr lang="it-IT" sz="1400" dirty="0"/>
              <a:t>Vice-Presidente Vicario: GIANI Fulvio</a:t>
            </a:r>
          </a:p>
          <a:p>
            <a:pPr algn="ctr"/>
            <a:r>
              <a:rPr lang="it-IT" sz="1400" dirty="0"/>
              <a:t>Vice-Presidente:  MARTINI Manuela</a:t>
            </a:r>
          </a:p>
          <a:p>
            <a:pPr algn="ctr"/>
            <a:r>
              <a:rPr lang="it-IT" sz="1400" dirty="0"/>
              <a:t>CONSIGLIERI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EC2CF1D-54ED-45E1-A0B8-198F4B1E5FF2}"/>
              </a:ext>
            </a:extLst>
          </p:cNvPr>
          <p:cNvSpPr/>
          <p:nvPr/>
        </p:nvSpPr>
        <p:spPr>
          <a:xfrm>
            <a:off x="9695197" y="1474661"/>
            <a:ext cx="2057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Organo di revisione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073BE38-05A3-4477-8EA4-48144BCC8EDB}"/>
              </a:ext>
            </a:extLst>
          </p:cNvPr>
          <p:cNvSpPr/>
          <p:nvPr/>
        </p:nvSpPr>
        <p:spPr>
          <a:xfrm>
            <a:off x="914399" y="1535413"/>
            <a:ext cx="1573653" cy="914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RPCT</a:t>
            </a:r>
            <a:br>
              <a:rPr lang="it-IT" dirty="0"/>
            </a:br>
            <a:r>
              <a:rPr lang="it-IT" sz="1400" dirty="0"/>
              <a:t>GEDDA Vanda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E878848-4274-4AE3-AE34-25A9623F75B7}"/>
              </a:ext>
            </a:extLst>
          </p:cNvPr>
          <p:cNvSpPr/>
          <p:nvPr/>
        </p:nvSpPr>
        <p:spPr>
          <a:xfrm>
            <a:off x="924938" y="2521623"/>
            <a:ext cx="1563115" cy="914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DPO</a:t>
            </a:r>
          </a:p>
          <a:p>
            <a:pPr algn="ctr"/>
            <a:r>
              <a:rPr lang="it-IT" sz="1400" dirty="0"/>
              <a:t>RIVAUTELLA Liliana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77B1CA9-46BA-4D75-B1D9-F3C18AE4B5FE}"/>
              </a:ext>
            </a:extLst>
          </p:cNvPr>
          <p:cNvSpPr/>
          <p:nvPr/>
        </p:nvSpPr>
        <p:spPr>
          <a:xfrm>
            <a:off x="905566" y="3529067"/>
            <a:ext cx="1600128" cy="133102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700" dirty="0"/>
              <a:t>Responsabile Transizione Digitale</a:t>
            </a:r>
          </a:p>
          <a:p>
            <a:pPr algn="ctr"/>
            <a:r>
              <a:rPr lang="it-IT" sz="1400" dirty="0"/>
              <a:t>MARTINI Manuela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64DEA106-D28D-45CA-B3AE-CBD9E975FD07}"/>
              </a:ext>
            </a:extLst>
          </p:cNvPr>
          <p:cNvCxnSpPr>
            <a:cxnSpLocks/>
            <a:stCxn id="6" idx="1"/>
            <a:endCxn id="10" idx="3"/>
          </p:cNvCxnSpPr>
          <p:nvPr/>
        </p:nvCxnSpPr>
        <p:spPr>
          <a:xfrm flipH="1" flipV="1">
            <a:off x="2488052" y="1992613"/>
            <a:ext cx="2057402" cy="534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04A7B138-1D3B-4F96-8D1C-3D8A3F87269C}"/>
              </a:ext>
            </a:extLst>
          </p:cNvPr>
          <p:cNvCxnSpPr>
            <a:cxnSpLocks/>
            <a:stCxn id="6" idx="1"/>
            <a:endCxn id="11" idx="3"/>
          </p:cNvCxnSpPr>
          <p:nvPr/>
        </p:nvCxnSpPr>
        <p:spPr>
          <a:xfrm flipH="1">
            <a:off x="2488053" y="2527380"/>
            <a:ext cx="2057401" cy="451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776730BF-D2D1-4EE7-A55D-F48A5C7A3D4E}"/>
              </a:ext>
            </a:extLst>
          </p:cNvPr>
          <p:cNvCxnSpPr>
            <a:cxnSpLocks/>
            <a:stCxn id="6" idx="1"/>
            <a:endCxn id="12" idx="3"/>
          </p:cNvCxnSpPr>
          <p:nvPr/>
        </p:nvCxnSpPr>
        <p:spPr>
          <a:xfrm flipH="1">
            <a:off x="2505694" y="2527380"/>
            <a:ext cx="2039760" cy="166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E0DB6C07-479C-4C3F-AF1F-4427C482908D}"/>
              </a:ext>
            </a:extLst>
          </p:cNvPr>
          <p:cNvSpPr/>
          <p:nvPr/>
        </p:nvSpPr>
        <p:spPr>
          <a:xfrm>
            <a:off x="9695198" y="892859"/>
            <a:ext cx="2057400" cy="4955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2060"/>
                </a:solidFill>
              </a:rPr>
              <a:t>CNI</a:t>
            </a:r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27C119C3-013B-40A0-A3FE-92F9E3CC8234}"/>
              </a:ext>
            </a:extLst>
          </p:cNvPr>
          <p:cNvCxnSpPr>
            <a:cxnSpLocks/>
            <a:stCxn id="6" idx="2"/>
            <a:endCxn id="22" idx="0"/>
          </p:cNvCxnSpPr>
          <p:nvPr/>
        </p:nvCxnSpPr>
        <p:spPr>
          <a:xfrm flipH="1">
            <a:off x="6095996" y="3678865"/>
            <a:ext cx="1" cy="616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id="{22A83D85-68FD-A510-2B41-D6900299C7E7}"/>
              </a:ext>
            </a:extLst>
          </p:cNvPr>
          <p:cNvSpPr/>
          <p:nvPr/>
        </p:nvSpPr>
        <p:spPr>
          <a:xfrm>
            <a:off x="5067296" y="230222"/>
            <a:ext cx="2057400" cy="6943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Assemblea degli Iscritti</a:t>
            </a:r>
          </a:p>
        </p:txBody>
      </p: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526A1C5A-E75D-91DD-CD36-5B24C2CB86ED}"/>
              </a:ext>
            </a:extLst>
          </p:cNvPr>
          <p:cNvCxnSpPr>
            <a:cxnSpLocks/>
            <a:stCxn id="6" idx="3"/>
            <a:endCxn id="27" idx="1"/>
          </p:cNvCxnSpPr>
          <p:nvPr/>
        </p:nvCxnSpPr>
        <p:spPr>
          <a:xfrm flipV="1">
            <a:off x="7646539" y="1140625"/>
            <a:ext cx="2048659" cy="1386755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A1D185FF-E413-3567-9B58-2FC478D9CEAB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 flipV="1">
            <a:off x="7646539" y="1931861"/>
            <a:ext cx="2048658" cy="595519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Rettangolo 1028">
            <a:extLst>
              <a:ext uri="{FF2B5EF4-FFF2-40B4-BE49-F238E27FC236}">
                <a16:creationId xmlns:a16="http://schemas.microsoft.com/office/drawing/2014/main" id="{A6B56853-6545-9119-3B0C-482E6629ACDA}"/>
              </a:ext>
            </a:extLst>
          </p:cNvPr>
          <p:cNvSpPr/>
          <p:nvPr/>
        </p:nvSpPr>
        <p:spPr>
          <a:xfrm>
            <a:off x="175968" y="6352410"/>
            <a:ext cx="2960637" cy="36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NOVEMBRE 2024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A9303D2F-E62B-31BF-4C51-93EB49DE6C65}"/>
              </a:ext>
            </a:extLst>
          </p:cNvPr>
          <p:cNvSpPr/>
          <p:nvPr/>
        </p:nvSpPr>
        <p:spPr>
          <a:xfrm>
            <a:off x="9695197" y="2475332"/>
            <a:ext cx="2057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FOIT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</a:rPr>
              <a:t>Presidente: 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</a:rPr>
              <a:t>DE DONNO Raffaele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69F2FC05-30AC-CF51-11CA-0760A0A87DB6}"/>
              </a:ext>
            </a:extLst>
          </p:cNvPr>
          <p:cNvSpPr/>
          <p:nvPr/>
        </p:nvSpPr>
        <p:spPr>
          <a:xfrm>
            <a:off x="9695198" y="3529067"/>
            <a:ext cx="2057400" cy="1190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CONSIGLIO DI DISCIPLINA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</a:rPr>
              <a:t>Presidente</a:t>
            </a:r>
            <a:r>
              <a:rPr lang="it-IT" b="1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</a:rPr>
              <a:t>PEROTTI</a:t>
            </a:r>
            <a:r>
              <a:rPr lang="it-IT" sz="1600" dirty="0">
                <a:solidFill>
                  <a:srgbClr val="002060"/>
                </a:solidFill>
              </a:rPr>
              <a:t> </a:t>
            </a:r>
            <a:r>
              <a:rPr lang="it-IT" sz="1400" dirty="0">
                <a:solidFill>
                  <a:srgbClr val="002060"/>
                </a:solidFill>
              </a:rPr>
              <a:t>Luigi Maria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00725F85-B518-36E4-0F73-99B7DED7B3E0}"/>
              </a:ext>
            </a:extLst>
          </p:cNvPr>
          <p:cNvCxnSpPr>
            <a:cxnSpLocks/>
            <a:stCxn id="6" idx="3"/>
            <a:endCxn id="25" idx="1"/>
          </p:cNvCxnSpPr>
          <p:nvPr/>
        </p:nvCxnSpPr>
        <p:spPr>
          <a:xfrm>
            <a:off x="7646539" y="2527380"/>
            <a:ext cx="2048658" cy="405152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2C3D6C2D-C66E-7821-8FA3-45C402150FAC}"/>
              </a:ext>
            </a:extLst>
          </p:cNvPr>
          <p:cNvCxnSpPr>
            <a:cxnSpLocks/>
            <a:stCxn id="6" idx="3"/>
            <a:endCxn id="26" idx="1"/>
          </p:cNvCxnSpPr>
          <p:nvPr/>
        </p:nvCxnSpPr>
        <p:spPr>
          <a:xfrm>
            <a:off x="7646539" y="2527380"/>
            <a:ext cx="2048659" cy="1596895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>
            <a:extLst>
              <a:ext uri="{FF2B5EF4-FFF2-40B4-BE49-F238E27FC236}">
                <a16:creationId xmlns:a16="http://schemas.microsoft.com/office/drawing/2014/main" id="{80F9DC27-AAE4-C162-6E35-41E7E2BD6349}"/>
              </a:ext>
            </a:extLst>
          </p:cNvPr>
          <p:cNvSpPr/>
          <p:nvPr/>
        </p:nvSpPr>
        <p:spPr>
          <a:xfrm>
            <a:off x="916231" y="4949577"/>
            <a:ext cx="1571821" cy="133102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700" dirty="0"/>
              <a:t>RESPONSABILE QUALITA</a:t>
            </a:r>
          </a:p>
          <a:p>
            <a:pPr algn="ctr"/>
            <a:r>
              <a:rPr lang="it-IT" sz="1400" dirty="0"/>
              <a:t>FOGLIATO Vera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2ABACD5B-9C12-45C2-B619-8EC7772A3890}"/>
              </a:ext>
            </a:extLst>
          </p:cNvPr>
          <p:cNvSpPr/>
          <p:nvPr/>
        </p:nvSpPr>
        <p:spPr>
          <a:xfrm>
            <a:off x="3637344" y="4295583"/>
            <a:ext cx="4917303" cy="19850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SEGRETERIA AMMINISTRATIVA</a:t>
            </a:r>
            <a:r>
              <a:rPr lang="it-IT" dirty="0"/>
              <a:t>:</a:t>
            </a:r>
          </a:p>
          <a:p>
            <a:pPr algn="ctr"/>
            <a:r>
              <a:rPr lang="it-IT" sz="1400" dirty="0"/>
              <a:t>CALANDRA Gesua (Amministrazione e Contabilità) </a:t>
            </a:r>
          </a:p>
          <a:p>
            <a:pPr algn="ctr"/>
            <a:r>
              <a:rPr lang="it-IT" sz="1400" dirty="0"/>
              <a:t>CANELLA Ilaria (Protocollo, </a:t>
            </a:r>
            <a:r>
              <a:rPr lang="it-IT" sz="1400" dirty="0" err="1"/>
              <a:t>Comm.P</a:t>
            </a:r>
            <a:r>
              <a:rPr lang="it-IT" sz="1400" dirty="0"/>
              <a:t>. e Parcelle, Comunicazione)                </a:t>
            </a:r>
          </a:p>
          <a:p>
            <a:pPr algn="ctr"/>
            <a:r>
              <a:rPr lang="it-IT" sz="1400" dirty="0"/>
              <a:t>GEDDA Vanda (Assistente all'espletamento dei compiti del      Consiglio e Consiglio di Disciplina)</a:t>
            </a:r>
          </a:p>
          <a:p>
            <a:pPr algn="ctr"/>
            <a:r>
              <a:rPr lang="it-IT" sz="1400" dirty="0"/>
              <a:t>MARZOLI Chiara (Commissioni e Protocollo)</a:t>
            </a:r>
          </a:p>
          <a:p>
            <a:pPr algn="ctr"/>
            <a:r>
              <a:rPr lang="it-IT" sz="1400" dirty="0"/>
              <a:t>RAPPO Cristina (Albo)</a:t>
            </a:r>
          </a:p>
          <a:p>
            <a:pPr algn="ctr"/>
            <a:r>
              <a:rPr lang="it-IT" sz="1400" dirty="0"/>
              <a:t>STURNIOLO Sofia (Eventi e Formazione)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52B1C2A4-6D9F-9057-5A09-750498E9BF58}"/>
              </a:ext>
            </a:extLst>
          </p:cNvPr>
          <p:cNvCxnSpPr>
            <a:cxnSpLocks/>
            <a:stCxn id="13" idx="2"/>
            <a:endCxn id="6" idx="0"/>
          </p:cNvCxnSpPr>
          <p:nvPr/>
        </p:nvCxnSpPr>
        <p:spPr>
          <a:xfrm>
            <a:off x="6095996" y="924577"/>
            <a:ext cx="1" cy="451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tangolo 48">
            <a:extLst>
              <a:ext uri="{FF2B5EF4-FFF2-40B4-BE49-F238E27FC236}">
                <a16:creationId xmlns:a16="http://schemas.microsoft.com/office/drawing/2014/main" id="{DDE13004-887C-2381-4715-03C960BD8273}"/>
              </a:ext>
            </a:extLst>
          </p:cNvPr>
          <p:cNvSpPr/>
          <p:nvPr/>
        </p:nvSpPr>
        <p:spPr>
          <a:xfrm>
            <a:off x="9695197" y="5615088"/>
            <a:ext cx="2057400" cy="69019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COMMISSIONI</a:t>
            </a:r>
          </a:p>
          <a:p>
            <a:pPr algn="ctr"/>
            <a:endParaRPr lang="it-IT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F1435C23-F169-3015-4E67-DCB65697F817}"/>
              </a:ext>
            </a:extLst>
          </p:cNvPr>
          <p:cNvSpPr/>
          <p:nvPr/>
        </p:nvSpPr>
        <p:spPr>
          <a:xfrm>
            <a:off x="9695197" y="4822186"/>
            <a:ext cx="2057400" cy="69019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COMMISSIONI STRATEGICHE</a:t>
            </a:r>
          </a:p>
          <a:p>
            <a:pPr algn="ctr"/>
            <a:endParaRPr lang="it-IT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24" name="Connettore 2 1023">
            <a:extLst>
              <a:ext uri="{FF2B5EF4-FFF2-40B4-BE49-F238E27FC236}">
                <a16:creationId xmlns:a16="http://schemas.microsoft.com/office/drawing/2014/main" id="{869637E9-20B0-04BB-710D-3C83E5B16E25}"/>
              </a:ext>
            </a:extLst>
          </p:cNvPr>
          <p:cNvCxnSpPr>
            <a:cxnSpLocks/>
            <a:stCxn id="6" idx="1"/>
            <a:endCxn id="19" idx="3"/>
          </p:cNvCxnSpPr>
          <p:nvPr/>
        </p:nvCxnSpPr>
        <p:spPr>
          <a:xfrm flipH="1">
            <a:off x="2488052" y="2527380"/>
            <a:ext cx="2057402" cy="3087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nettore 2 1027">
            <a:extLst>
              <a:ext uri="{FF2B5EF4-FFF2-40B4-BE49-F238E27FC236}">
                <a16:creationId xmlns:a16="http://schemas.microsoft.com/office/drawing/2014/main" id="{13A2FCCB-CD3A-45E4-9D6B-A585E2BC97A9}"/>
              </a:ext>
            </a:extLst>
          </p:cNvPr>
          <p:cNvCxnSpPr>
            <a:cxnSpLocks/>
            <a:stCxn id="6" idx="3"/>
            <a:endCxn id="49" idx="1"/>
          </p:cNvCxnSpPr>
          <p:nvPr/>
        </p:nvCxnSpPr>
        <p:spPr>
          <a:xfrm>
            <a:off x="7646539" y="2527380"/>
            <a:ext cx="2048658" cy="3432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nettore 2 1031">
            <a:extLst>
              <a:ext uri="{FF2B5EF4-FFF2-40B4-BE49-F238E27FC236}">
                <a16:creationId xmlns:a16="http://schemas.microsoft.com/office/drawing/2014/main" id="{A63B783D-33C6-2F1D-9A15-4A458F05D6E7}"/>
              </a:ext>
            </a:extLst>
          </p:cNvPr>
          <p:cNvCxnSpPr>
            <a:cxnSpLocks/>
            <a:stCxn id="6" idx="3"/>
            <a:endCxn id="53" idx="1"/>
          </p:cNvCxnSpPr>
          <p:nvPr/>
        </p:nvCxnSpPr>
        <p:spPr>
          <a:xfrm>
            <a:off x="7646539" y="2527380"/>
            <a:ext cx="2048658" cy="2639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97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4200-8089-4B49-9978-8156C37D7A9C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1029" name="Rettangolo 1028">
            <a:extLst>
              <a:ext uri="{FF2B5EF4-FFF2-40B4-BE49-F238E27FC236}">
                <a16:creationId xmlns:a16="http://schemas.microsoft.com/office/drawing/2014/main" id="{A6B56853-6545-9119-3B0C-482E6629ACDA}"/>
              </a:ext>
            </a:extLst>
          </p:cNvPr>
          <p:cNvSpPr/>
          <p:nvPr/>
        </p:nvSpPr>
        <p:spPr>
          <a:xfrm>
            <a:off x="175968" y="6352410"/>
            <a:ext cx="2960637" cy="36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NOVEMBRE 2024</a:t>
            </a: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9BE53CCC-CF57-0F48-DE7A-A047DB3E7AF0}"/>
              </a:ext>
            </a:extLst>
          </p:cNvPr>
          <p:cNvSpPr/>
          <p:nvPr/>
        </p:nvSpPr>
        <p:spPr>
          <a:xfrm>
            <a:off x="6096000" y="1069229"/>
            <a:ext cx="5257800" cy="23029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COMMISSIONI STRATEGICHE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Commissione Designazioni e Competenze: CASTELLANO Antonio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Commissione Esami di Stato:  FERRO Giuseppe Andrea 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Commissione Pareri (Parcelle e Parametri): LONERO Giuseppe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Commissione Protezione Civile: CASTELLANO Antonio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Commissione Redazione e Relazioni Esterne: FERRO Giuseppe Andrea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56114F2-5108-C6EE-FCB7-7B93DE802263}"/>
              </a:ext>
            </a:extLst>
          </p:cNvPr>
          <p:cNvSpPr/>
          <p:nvPr/>
        </p:nvSpPr>
        <p:spPr>
          <a:xfrm>
            <a:off x="685947" y="1559521"/>
            <a:ext cx="3652137" cy="31188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CONSIGLIERI</a:t>
            </a:r>
          </a:p>
          <a:p>
            <a:pPr algn="ctr"/>
            <a:r>
              <a:rPr lang="it-IT" sz="1400" dirty="0"/>
              <a:t>Antonio CASTELLANO</a:t>
            </a:r>
          </a:p>
          <a:p>
            <a:pPr algn="ctr"/>
            <a:r>
              <a:rPr lang="it-IT" sz="1400" dirty="0"/>
              <a:t>Sergio CERIONI</a:t>
            </a:r>
          </a:p>
          <a:p>
            <a:pPr algn="ctr"/>
            <a:r>
              <a:rPr lang="it-IT" sz="1400" dirty="0"/>
              <a:t>Annalisa GRIFFA</a:t>
            </a:r>
          </a:p>
          <a:p>
            <a:pPr algn="ctr"/>
            <a:r>
              <a:rPr lang="it-IT" sz="1400" dirty="0"/>
              <a:t>Fabrizio MARCIALIS</a:t>
            </a:r>
          </a:p>
          <a:p>
            <a:pPr algn="ctr"/>
            <a:r>
              <a:rPr lang="it-IT" sz="1400" dirty="0"/>
              <a:t>Paolo MASSA</a:t>
            </a:r>
          </a:p>
          <a:p>
            <a:pPr algn="ctr"/>
            <a:r>
              <a:rPr lang="it-IT" sz="1400" dirty="0"/>
              <a:t>Roberto NAPOLI </a:t>
            </a:r>
          </a:p>
          <a:p>
            <a:pPr algn="ctr"/>
            <a:r>
              <a:rPr lang="it-IT" sz="1400" dirty="0"/>
              <a:t>Liliana RIVAUTELLA</a:t>
            </a:r>
          </a:p>
          <a:p>
            <a:pPr algn="ctr"/>
            <a:r>
              <a:rPr lang="it-IT" sz="1400" dirty="0"/>
              <a:t>Carlo SALA</a:t>
            </a:r>
          </a:p>
          <a:p>
            <a:pPr algn="ctr"/>
            <a:r>
              <a:rPr lang="it-IT" sz="1400" dirty="0"/>
              <a:t>Giorgio SANDRONE</a:t>
            </a:r>
          </a:p>
          <a:p>
            <a:pPr algn="ctr"/>
            <a:r>
              <a:rPr lang="it-IT" sz="1400" dirty="0"/>
              <a:t>Claudio TRINCIANTI</a:t>
            </a:r>
          </a:p>
        </p:txBody>
      </p:sp>
      <p:pic>
        <p:nvPicPr>
          <p:cNvPr id="3" name="Picture 2" descr="ORDINGTO-nuovo_logo">
            <a:extLst>
              <a:ext uri="{FF2B5EF4-FFF2-40B4-BE49-F238E27FC236}">
                <a16:creationId xmlns:a16="http://schemas.microsoft.com/office/drawing/2014/main" id="{63D34594-E256-6EB3-B6BA-7250AFDD9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36" y="77173"/>
            <a:ext cx="2606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F093C5F5-9A83-E7D0-7671-748E6F59463F}"/>
              </a:ext>
            </a:extLst>
          </p:cNvPr>
          <p:cNvSpPr/>
          <p:nvPr/>
        </p:nvSpPr>
        <p:spPr>
          <a:xfrm>
            <a:off x="7801300" y="118886"/>
            <a:ext cx="3968996" cy="364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GOVERNANCE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1B32A72B-40A9-3D56-90AC-1D724803D2D7}"/>
              </a:ext>
            </a:extLst>
          </p:cNvPr>
          <p:cNvSpPr/>
          <p:nvPr/>
        </p:nvSpPr>
        <p:spPr>
          <a:xfrm>
            <a:off x="6096000" y="3526841"/>
            <a:ext cx="5257800" cy="1295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COMMISSIONI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Per l’elenco completo si rimanda all’elenco commissioni ripotato sul sito istituzionale dell’ordine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  <a:hlinkClick r:id="rId3"/>
              </a:rPr>
              <a:t>https://ording.torino.it/le-commissioni</a:t>
            </a:r>
            <a:r>
              <a:rPr lang="it-IT" sz="1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8721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214</Words>
  <Application>Microsoft Office PowerPoint</Application>
  <PresentationFormat>Widescreen</PresentationFormat>
  <Paragraphs>58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Rosalisa Lancia</dc:creator>
  <cp:lastModifiedBy>Ordine Ingegneri</cp:lastModifiedBy>
  <cp:revision>24</cp:revision>
  <cp:lastPrinted>2024-11-06T12:22:07Z</cp:lastPrinted>
  <dcterms:created xsi:type="dcterms:W3CDTF">2022-09-30T14:37:59Z</dcterms:created>
  <dcterms:modified xsi:type="dcterms:W3CDTF">2024-11-28T14:36:32Z</dcterms:modified>
</cp:coreProperties>
</file>